
<file path=[Content_Types].xml><?xml version="1.0" encoding="utf-8"?>
<Types xmlns="http://schemas.openxmlformats.org/package/2006/content-types">
  <Default Extension="3gpp" ContentType="video/unknown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3" r:id="rId2"/>
    <p:sldId id="272" r:id="rId3"/>
    <p:sldId id="293" r:id="rId4"/>
    <p:sldId id="285" r:id="rId5"/>
    <p:sldId id="262" r:id="rId6"/>
    <p:sldId id="263" r:id="rId7"/>
    <p:sldId id="264" r:id="rId8"/>
    <p:sldId id="306" r:id="rId9"/>
    <p:sldId id="284" r:id="rId10"/>
    <p:sldId id="304" r:id="rId11"/>
    <p:sldId id="291" r:id="rId12"/>
    <p:sldId id="300" r:id="rId13"/>
    <p:sldId id="301" r:id="rId14"/>
    <p:sldId id="289" r:id="rId15"/>
    <p:sldId id="298" r:id="rId16"/>
    <p:sldId id="287" r:id="rId17"/>
    <p:sldId id="292" r:id="rId18"/>
    <p:sldId id="260" r:id="rId19"/>
    <p:sldId id="29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3864"/>
    <a:srgbClr val="F5F5F3"/>
    <a:srgbClr val="F5F3FC"/>
    <a:srgbClr val="FFFB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F7F380-D5DF-4584-A03E-9F409AE618C1}" v="2" dt="2024-08-11T18:40:52.7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86"/>
    <p:restoredTop sz="95755"/>
  </p:normalViewPr>
  <p:slideViewPr>
    <p:cSldViewPr snapToGrid="0">
      <p:cViewPr varScale="1">
        <p:scale>
          <a:sx n="96" d="100"/>
          <a:sy n="96" d="100"/>
        </p:scale>
        <p:origin x="184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san Long" userId="mtP03RhpMEtbanyFVvyzfb40Enpn6WXvTlfDxCMP/OY=" providerId="None" clId="Web-{9BF7F380-D5DF-4584-A03E-9F409AE618C1}"/>
    <pc:docChg chg="modSld">
      <pc:chgData name="Susan Long" userId="mtP03RhpMEtbanyFVvyzfb40Enpn6WXvTlfDxCMP/OY=" providerId="None" clId="Web-{9BF7F380-D5DF-4584-A03E-9F409AE618C1}" dt="2024-08-11T18:40:52.703" v="1" actId="1076"/>
      <pc:docMkLst>
        <pc:docMk/>
      </pc:docMkLst>
      <pc:sldChg chg="modSp">
        <pc:chgData name="Susan Long" userId="mtP03RhpMEtbanyFVvyzfb40Enpn6WXvTlfDxCMP/OY=" providerId="None" clId="Web-{9BF7F380-D5DF-4584-A03E-9F409AE618C1}" dt="2024-08-11T18:40:52.703" v="1" actId="1076"/>
        <pc:sldMkLst>
          <pc:docMk/>
          <pc:sldMk cId="3080734655" sldId="263"/>
        </pc:sldMkLst>
        <pc:picChg chg="mod">
          <ac:chgData name="Susan Long" userId="mtP03RhpMEtbanyFVvyzfb40Enpn6WXvTlfDxCMP/OY=" providerId="None" clId="Web-{9BF7F380-D5DF-4584-A03E-9F409AE618C1}" dt="2024-08-11T18:40:52.703" v="1" actId="1076"/>
          <ac:picMkLst>
            <pc:docMk/>
            <pc:sldMk cId="3080734655" sldId="263"/>
            <ac:picMk id="10" creationId="{B9B7FA6B-34E8-518D-9D02-06EBA59EA48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B2837-6C1F-D88C-E4DE-807A21883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831CD3-049B-8F02-7630-C159BF2984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AFB889-F53F-DFD7-26E7-6B70D7BD3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A0A5D-CEC6-A643-88E4-E392E585D8C5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226FA8-D1B1-DC2B-4466-BC9955E6D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3773F-E092-8811-5C6A-3CF54EEBA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B8E1-AC50-EC4B-BEFF-B268C1752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90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9BF7AF-01EC-27E4-029B-73D146D11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1379C1-D2B2-BCEB-609D-4C6640D9AC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D99D0-0DEF-0932-35FA-930ED8FD2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A0A5D-CEC6-A643-88E4-E392E585D8C5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F59280-4391-5718-4C2F-24E4EC984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DF14F-1293-609A-4DB1-A301F8563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B8E1-AC50-EC4B-BEFF-B268C1752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98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3FAFD6-0571-8F89-C560-9FD54941A9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F5379A-1C7E-9A43-B1F9-D7072B449F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13FDC-1EF3-719C-8805-386B097AA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A0A5D-CEC6-A643-88E4-E392E585D8C5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7EC754-4648-B878-1822-E0F63D8385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9572D-461D-EDA3-E478-90C76A97E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B8E1-AC50-EC4B-BEFF-B268C1752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73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852265-85EC-B5DD-AC49-38E759EB1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1CF7BD-AFFE-A4B8-231B-D69699B82C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753D98-6FFE-4DB4-57DE-EC252B3D8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A0A5D-CEC6-A643-88E4-E392E585D8C5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AE1A94-6FA1-E7E2-B1D5-796D39260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4DE0F0-887E-3ECB-7322-DC6C97E4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B8E1-AC50-EC4B-BEFF-B268C1752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73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17B34-E325-6DDC-2A9F-51676E1B2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16863B-3EBE-F5D4-2944-4AD3DEE82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3E948-CA89-144A-8874-DC6A07210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A0A5D-CEC6-A643-88E4-E392E585D8C5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BFB1A-006D-1DE8-D8A7-ABDC7F9D0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F747C5-E487-A755-C89B-8F295AD14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B8E1-AC50-EC4B-BEFF-B268C1752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9580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C6D42-957A-7C87-1B56-C26D3B235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F041E-79AD-A542-1949-56917BF3DC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F9429A-9936-D884-5473-28A27F1FE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00F92-6C21-29B1-93E5-822AE56B7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A0A5D-CEC6-A643-88E4-E392E585D8C5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A9E3A8-B6C5-FC2D-194C-3387C7BE1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FD8B5E-967B-07EB-6AFC-4E680D7A4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B8E1-AC50-EC4B-BEFF-B268C1752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86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DDEBB-A156-A98C-63CB-5FDEE5897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52B76-D015-AC3A-8906-21F79A8F9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A564C-AE55-B1EC-09E1-90E7A20981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FC06EF-AE4D-D8DE-18AE-25417CFD3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59373E-38E5-95D4-E229-F7B3668145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26D44A-A1FB-C383-92D6-269D422DE4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A0A5D-CEC6-A643-88E4-E392E585D8C5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9EFCF3C-07DC-6CC4-35F6-1F6798A7E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AD3CB1-4592-A5EC-CF70-C52AE8A34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B8E1-AC50-EC4B-BEFF-B268C1752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761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40FB2-1FC6-D531-1736-B226517B3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4EBB38-8F46-F93F-AD0B-4F18A3A48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A0A5D-CEC6-A643-88E4-E392E585D8C5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8E84C8-2333-AED9-26A7-EDDD45595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7E1847-0EAA-50E7-C2CA-4586FB4E7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B8E1-AC50-EC4B-BEFF-B268C1752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170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BE615A-A4B4-89DA-BE10-BB12C43BB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A0A5D-CEC6-A643-88E4-E392E585D8C5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23F2D1-E397-39E3-2CEA-6DC45E95A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1E0794-00E5-DE0F-129A-ADEF5140D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B8E1-AC50-EC4B-BEFF-B268C1752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52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2F5AC-3817-646D-24CE-079DFCB0B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2B6029-F0F9-E524-BF45-1FFEB3EB11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27314-F4CD-C7B6-7ADA-31FD312AB6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11EE83-7FC6-F5AD-C013-1E88D91FA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A0A5D-CEC6-A643-88E4-E392E585D8C5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921310-F1D1-F1E7-C0DD-E49C81425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D09097-0988-B24D-DC41-8C6EA6252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B8E1-AC50-EC4B-BEFF-B268C1752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175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6DBBA-87CD-D113-2F7B-F90AF5F65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BC026E-4B78-59AE-8059-656619E04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23B30F-A1A9-5738-2650-2E2AF4089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62508D-0D90-D5B6-AE21-FCC1C845A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2A0A5D-CEC6-A643-88E4-E392E585D8C5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FD32E3-72AD-873C-1CEC-CBBC8C7C8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8A926A-264F-8CBF-78EC-848E8FA44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BB8E1-AC50-EC4B-BEFF-B268C1752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91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686B27-1F13-33D3-F1BD-8A5AAA2DD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FEB137-2C1C-9655-4F1C-C3156B2C4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EF202F-C1D7-1365-0774-711C72E445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A0A5D-CEC6-A643-88E4-E392E585D8C5}" type="datetimeFigureOut">
              <a:rPr lang="en-US" smtClean="0"/>
              <a:t>8/11/2024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9261D4-B0E5-074D-D23F-ECE140CD1C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114FD3-355C-E3C0-072A-FD47738201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BB8E1-AC50-EC4B-BEFF-B268C1752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92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pngall.com/student-png/download/66100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booksfromfriends@stlouisassistanceleague.or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video" Target="../media/media1.3gpp"/><Relationship Id="rId1" Type="http://schemas.microsoft.com/office/2007/relationships/media" Target="../media/media1.3gpp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1C65A219-7A0A-D9E1-BBFD-CCD62E6B5A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7708" y="4921624"/>
            <a:ext cx="10972800" cy="3060841"/>
          </a:xfrm>
        </p:spPr>
        <p:txBody>
          <a:bodyPr>
            <a:noAutofit/>
          </a:bodyPr>
          <a:lstStyle/>
          <a:p>
            <a:r>
              <a:rPr lang="en-US" sz="4000" b="1" u="sng" dirty="0">
                <a:solidFill>
                  <a:srgbClr val="002060"/>
                </a:solidFill>
              </a:rPr>
              <a:t>INTERACTIVE  BOOK FESTIVALS</a:t>
            </a:r>
            <a:endParaRPr lang="en-US" sz="4000" b="1" dirty="0">
              <a:solidFill>
                <a:srgbClr val="002060"/>
              </a:solidFill>
            </a:endParaRPr>
          </a:p>
          <a:p>
            <a:r>
              <a:rPr lang="en-US" sz="4000" dirty="0">
                <a:solidFill>
                  <a:srgbClr val="002060"/>
                </a:solidFill>
              </a:rPr>
              <a:t>Presented by Susan Long and Mindy Hellmich</a:t>
            </a:r>
          </a:p>
          <a:p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AEFA72-D15E-15BE-54E6-40A3EE861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38474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935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characters on a yellow surface&#10;&#10;Description automatically generated">
            <a:extLst>
              <a:ext uri="{FF2B5EF4-FFF2-40B4-BE49-F238E27FC236}">
                <a16:creationId xmlns:a16="http://schemas.microsoft.com/office/drawing/2014/main" id="{566CE201-26D9-58F9-AD02-29BCA2547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8" y="0"/>
            <a:ext cx="1217390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8747C0-AF2F-775C-3EEC-280B3618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50" y="1200151"/>
            <a:ext cx="10515600" cy="3736975"/>
          </a:xfrm>
        </p:spPr>
        <p:txBody>
          <a:bodyPr>
            <a:normAutofit/>
          </a:bodyPr>
          <a:lstStyle/>
          <a:p>
            <a:br>
              <a:rPr lang="en-US" sz="3100" b="1" dirty="0"/>
            </a:br>
            <a:br>
              <a:rPr lang="en-US" sz="3100" b="1" dirty="0"/>
            </a:br>
            <a:br>
              <a:rPr lang="en-US" sz="5400" b="1" u="sng" dirty="0"/>
            </a:br>
            <a:br>
              <a:rPr lang="en-US" sz="5400" b="1" u="sng" dirty="0"/>
            </a:br>
            <a:endParaRPr lang="en-US" sz="5400" b="1" u="sng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3D471F-9E86-B493-0C1B-9FF170514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26382" y="1200151"/>
            <a:ext cx="10021067" cy="3562349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</a:rPr>
              <a:t>Assistance League of St. Louis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</a:rPr>
              <a:t>Customized Books</a:t>
            </a:r>
          </a:p>
          <a:p>
            <a:pPr algn="ctr"/>
            <a:endParaRPr lang="en-US" sz="3600" b="1" dirty="0">
              <a:solidFill>
                <a:schemeClr val="tx1"/>
              </a:solidFill>
            </a:endParaRPr>
          </a:p>
          <a:p>
            <a:pPr algn="ctr"/>
            <a:endParaRPr lang="en-US" sz="3600" b="1" dirty="0">
              <a:solidFill>
                <a:schemeClr val="tx1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8BB6989-A78C-128B-9467-0B106A5018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41276"/>
            <a:ext cx="1326382" cy="1295156"/>
          </a:xfrm>
          <a:prstGeom prst="rect">
            <a:avLst/>
          </a:prstGeom>
        </p:spPr>
      </p:pic>
      <p:pic>
        <p:nvPicPr>
          <p:cNvPr id="12" name="Picture 11" descr="A group of children reading books&#10;&#10;Description automatically generated">
            <a:extLst>
              <a:ext uri="{FF2B5EF4-FFF2-40B4-BE49-F238E27FC236}">
                <a16:creationId xmlns:a16="http://schemas.microsoft.com/office/drawing/2014/main" id="{DD186900-D87B-4CB8-D760-CF149BEF7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4286250" y="2876549"/>
            <a:ext cx="3786187" cy="1681163"/>
          </a:xfrm>
          <a:prstGeom prst="rect">
            <a:avLst/>
          </a:prstGeom>
          <a:ln w="7620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259932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characters on a yellow surface&#10;&#10;Description automatically generated">
            <a:extLst>
              <a:ext uri="{FF2B5EF4-FFF2-40B4-BE49-F238E27FC236}">
                <a16:creationId xmlns:a16="http://schemas.microsoft.com/office/drawing/2014/main" id="{566CE201-26D9-58F9-AD02-29BCA2547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390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280C0A-FC9C-1544-52A0-2EF090123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72272"/>
          </a:xfrm>
        </p:spPr>
        <p:txBody>
          <a:bodyPr>
            <a:normAutofit/>
          </a:bodyPr>
          <a:lstStyle/>
          <a:p>
            <a:pPr algn="ctr"/>
            <a:endParaRPr lang="en-US" sz="4800" b="1" u="sng" dirty="0"/>
          </a:p>
        </p:txBody>
      </p:sp>
      <p:pic>
        <p:nvPicPr>
          <p:cNvPr id="13" name="Content Placeholder 12" descr="A book cover with a cartoon character and text&#10;&#10;Description automatically generated">
            <a:extLst>
              <a:ext uri="{FF2B5EF4-FFF2-40B4-BE49-F238E27FC236}">
                <a16:creationId xmlns:a16="http://schemas.microsoft.com/office/drawing/2014/main" id="{CDCBAF25-EE3C-97D2-66ED-14EE615122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5774" y="972272"/>
            <a:ext cx="5610225" cy="3942627"/>
          </a:xfrm>
          <a:ln w="76200">
            <a:solidFill>
              <a:schemeClr val="accent1"/>
            </a:solidFill>
          </a:ln>
        </p:spPr>
      </p:pic>
      <p:pic>
        <p:nvPicPr>
          <p:cNvPr id="15" name="Picture 14" descr="A child's drawing of a child's drawing&#10;&#10;Description automatically generated">
            <a:extLst>
              <a:ext uri="{FF2B5EF4-FFF2-40B4-BE49-F238E27FC236}">
                <a16:creationId xmlns:a16="http://schemas.microsoft.com/office/drawing/2014/main" id="{468BCC2D-D55D-A532-1068-EE381E50E0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6525" y="987512"/>
            <a:ext cx="5429250" cy="3942627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56CA6D3-F7B5-24C4-53BB-5CE2C2333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0" y="2"/>
            <a:ext cx="1177447" cy="97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60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&#10;&#10;Description automatically generated">
            <a:extLst>
              <a:ext uri="{FF2B5EF4-FFF2-40B4-BE49-F238E27FC236}">
                <a16:creationId xmlns:a16="http://schemas.microsoft.com/office/drawing/2014/main" id="{4C13A3D9-16F4-CED4-5A9D-011E31334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26340" y="-1"/>
            <a:ext cx="14737976" cy="744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239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per with crayons on it&#10;&#10;Description automatically generated">
            <a:extLst>
              <a:ext uri="{FF2B5EF4-FFF2-40B4-BE49-F238E27FC236}">
                <a16:creationId xmlns:a16="http://schemas.microsoft.com/office/drawing/2014/main" id="{A7E02F29-8C65-FD05-9E91-A4AF8B36F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3071" y="-416860"/>
            <a:ext cx="12555071" cy="775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2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characters on a yellow surface&#10;&#10;Description automatically generated">
            <a:extLst>
              <a:ext uri="{FF2B5EF4-FFF2-40B4-BE49-F238E27FC236}">
                <a16:creationId xmlns:a16="http://schemas.microsoft.com/office/drawing/2014/main" id="{566CE201-26D9-58F9-AD02-29BCA2547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49" y="17140"/>
            <a:ext cx="12173902" cy="685800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280C0A-FC9C-1544-52A0-2EF090123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616"/>
            <a:ext cx="10515600" cy="779463"/>
          </a:xfrm>
        </p:spPr>
        <p:txBody>
          <a:bodyPr>
            <a:normAutofit/>
          </a:bodyPr>
          <a:lstStyle/>
          <a:p>
            <a:pPr algn="ctr"/>
            <a:endParaRPr lang="en-US" sz="4800" b="1" u="sng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90EA207-7972-8353-BA92-27D3A84254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6461" y="959079"/>
            <a:ext cx="10782881" cy="4031375"/>
          </a:xfrm>
          <a:ln w="76200">
            <a:solidFill>
              <a:schemeClr val="accent4"/>
            </a:solidFill>
          </a:ln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FA32E00-1AA9-C7FE-C926-18018EC2D6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147" y="0"/>
            <a:ext cx="1400900" cy="95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057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B061D6-DB99-D2A0-7D84-12A3A729F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58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140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ge3image40960000">
            <a:extLst>
              <a:ext uri="{FF2B5EF4-FFF2-40B4-BE49-F238E27FC236}">
                <a16:creationId xmlns:a16="http://schemas.microsoft.com/office/drawing/2014/main" id="{ED061FED-0403-5189-201F-119F9C540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59162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characters on a yellow surface&#10;&#10;Description automatically generated">
            <a:extLst>
              <a:ext uri="{FF2B5EF4-FFF2-40B4-BE49-F238E27FC236}">
                <a16:creationId xmlns:a16="http://schemas.microsoft.com/office/drawing/2014/main" id="{566CE201-26D9-58F9-AD02-29BCA2547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8" y="36432"/>
            <a:ext cx="1217390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280C0A-FC9C-1544-52A0-2EF090123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249" y="-1097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/>
              <a:t>URBAN LEAGUE COLLABORATION</a:t>
            </a:r>
            <a:endParaRPr lang="en-US" sz="4800" b="1" u="sng" dirty="0"/>
          </a:p>
        </p:txBody>
      </p:sp>
      <p:pic>
        <p:nvPicPr>
          <p:cNvPr id="8" name="Content Placeholder 7" descr="A group of people standing next to a table of books&#10;&#10;Description automatically generated">
            <a:extLst>
              <a:ext uri="{FF2B5EF4-FFF2-40B4-BE49-F238E27FC236}">
                <a16:creationId xmlns:a16="http://schemas.microsoft.com/office/drawing/2014/main" id="{090FDCE5-3B77-6E64-C0DC-F72F098421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90345" y="1215799"/>
            <a:ext cx="6096000" cy="3821422"/>
          </a:xfrm>
          <a:ln w="76200">
            <a:solidFill>
              <a:schemeClr val="accent1"/>
            </a:solidFill>
          </a:ln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EA8A32B-8797-2989-BD06-7BD6CF2A2D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25052"/>
            <a:ext cx="1540701" cy="121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9390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in a hat holding books&#10;&#10;Description automatically generated">
            <a:extLst>
              <a:ext uri="{FF2B5EF4-FFF2-40B4-BE49-F238E27FC236}">
                <a16:creationId xmlns:a16="http://schemas.microsoft.com/office/drawing/2014/main" id="{793B8CDD-388D-3DC1-55F1-A8A42BEB3D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5489"/>
          <a:stretch/>
        </p:blipFill>
        <p:spPr>
          <a:xfrm>
            <a:off x="-6507" y="1183339"/>
            <a:ext cx="4046132" cy="5707537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6" name="Picture 5" descr="A couple of women wearing matching outfits&#10;&#10;Description automatically generated">
            <a:extLst>
              <a:ext uri="{FF2B5EF4-FFF2-40B4-BE49-F238E27FC236}">
                <a16:creationId xmlns:a16="http://schemas.microsoft.com/office/drawing/2014/main" id="{F28BDBDC-C01C-724C-3F35-9EC6A821BD0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9691"/>
          <a:stretch/>
        </p:blipFill>
        <p:spPr>
          <a:xfrm>
            <a:off x="4287187" y="10"/>
            <a:ext cx="3702570" cy="5707527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10" name="Picture 9" descr="A group of women standing next to a table of books&#10;&#10;Description automatically generated">
            <a:extLst>
              <a:ext uri="{FF2B5EF4-FFF2-40B4-BE49-F238E27FC236}">
                <a16:creationId xmlns:a16="http://schemas.microsoft.com/office/drawing/2014/main" id="{17313BBD-C69B-809C-9FE0-E9B419C0DA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284" r="13940" b="2"/>
          <a:stretch/>
        </p:blipFill>
        <p:spPr>
          <a:xfrm>
            <a:off x="8179347" y="1183339"/>
            <a:ext cx="4012654" cy="5707537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4B33606-B24E-062C-6A07-3AD2BE8DCF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0729" y="0"/>
            <a:ext cx="1440493" cy="118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727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characters on a yellow surface&#10;&#10;Description automatically generated">
            <a:extLst>
              <a:ext uri="{FF2B5EF4-FFF2-40B4-BE49-F238E27FC236}">
                <a16:creationId xmlns:a16="http://schemas.microsoft.com/office/drawing/2014/main" id="{566CE201-26D9-58F9-AD02-29BCA2547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390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8747C0-AF2F-775C-3EEC-280B36183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550" y="1200151"/>
            <a:ext cx="10515600" cy="3736975"/>
          </a:xfrm>
        </p:spPr>
        <p:txBody>
          <a:bodyPr>
            <a:normAutofit fontScale="90000"/>
          </a:bodyPr>
          <a:lstStyle/>
          <a:p>
            <a:br>
              <a:rPr lang="en-US" sz="3100" b="1" dirty="0"/>
            </a:br>
            <a:r>
              <a:rPr lang="en-US" sz="3100" b="1" dirty="0"/>
              <a:t>We would love to answer any questions you may have at this time. </a:t>
            </a:r>
            <a:br>
              <a:rPr lang="en-US" sz="3100" b="1" dirty="0"/>
            </a:br>
            <a:br>
              <a:rPr lang="en-US" sz="3100" b="1" dirty="0"/>
            </a:br>
            <a:r>
              <a:rPr lang="en-US" sz="3100" b="1" dirty="0"/>
              <a:t>Feel free to contact us with any questions in the future.  Our email address is:</a:t>
            </a:r>
            <a:br>
              <a:rPr lang="en-US" sz="3100" b="1" dirty="0"/>
            </a:br>
            <a:br>
              <a:rPr lang="en-US" sz="3100" b="1" dirty="0"/>
            </a:br>
            <a:r>
              <a:rPr lang="en-US" sz="3100" b="1" dirty="0">
                <a:hlinkClick r:id="rId3"/>
              </a:rPr>
              <a:t>booksfromfriends@stlouisassistanceleague.org</a:t>
            </a:r>
            <a:br>
              <a:rPr lang="en-US" sz="5400" b="1" u="sng"/>
            </a:br>
            <a:br>
              <a:rPr lang="en-US" sz="5400" b="1" u="sng"/>
            </a:br>
            <a:endParaRPr lang="en-US" sz="5400" b="1" u="sng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E3D471F-9E86-B493-0C1B-9FF170514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15901"/>
            <a:ext cx="10515600" cy="4546599"/>
          </a:xfrm>
        </p:spPr>
        <p:txBody>
          <a:bodyPr>
            <a:normAutofit/>
          </a:bodyPr>
          <a:lstStyle/>
          <a:p>
            <a:pPr algn="ctr"/>
            <a:r>
              <a:rPr lang="en-US" sz="6000" b="1">
                <a:solidFill>
                  <a:srgbClr val="0070C0"/>
                </a:solidFill>
              </a:rPr>
              <a:t>Q &amp; A</a:t>
            </a:r>
            <a:endParaRPr lang="en-US" sz="6000" b="1" dirty="0">
              <a:solidFill>
                <a:srgbClr val="0070C0"/>
              </a:solidFill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8BB6989-A78C-128B-9467-0B106A501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41276"/>
            <a:ext cx="1326382" cy="129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551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characters on a yellow surface&#10;&#10;Description automatically generated">
            <a:extLst>
              <a:ext uri="{FF2B5EF4-FFF2-40B4-BE49-F238E27FC236}">
                <a16:creationId xmlns:a16="http://schemas.microsoft.com/office/drawing/2014/main" id="{566CE201-26D9-58F9-AD02-29BCA2547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390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B218B9-C139-ECDC-3113-DF2FCBC62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7" y="211139"/>
            <a:ext cx="10388280" cy="714985"/>
          </a:xfrm>
        </p:spPr>
        <p:txBody>
          <a:bodyPr>
            <a:normAutofit/>
          </a:bodyPr>
          <a:lstStyle/>
          <a:p>
            <a:r>
              <a:rPr lang="en-US" sz="4400" b="1" u="sng" dirty="0"/>
              <a:t>Interactive Book Festival – 5 Components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A029A-2062-F9A5-211D-8D9DC7F21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1077" y="1039942"/>
            <a:ext cx="10515600" cy="4614142"/>
          </a:xfrm>
        </p:spPr>
        <p:txBody>
          <a:bodyPr>
            <a:normAutofit/>
          </a:bodyPr>
          <a:lstStyle/>
          <a:p>
            <a:pPr marL="342900" indent="-342900">
              <a:buFont typeface="Wingdings" pitchFamily="2" charset="2"/>
              <a:buChar char="v"/>
            </a:pPr>
            <a:r>
              <a:rPr lang="en-US" sz="4400" dirty="0">
                <a:solidFill>
                  <a:schemeClr val="tx1"/>
                </a:solidFill>
              </a:rPr>
              <a:t>Storybook Character Parade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4400" dirty="0">
                <a:solidFill>
                  <a:schemeClr val="tx1"/>
                </a:solidFill>
              </a:rPr>
              <a:t>Puppet Show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4400" dirty="0">
                <a:solidFill>
                  <a:schemeClr val="tx1"/>
                </a:solidFill>
              </a:rPr>
              <a:t>Classroom Readers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4400" dirty="0">
                <a:solidFill>
                  <a:schemeClr val="tx1"/>
                </a:solidFill>
              </a:rPr>
              <a:t>Library Reading Buddies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4400" dirty="0">
                <a:solidFill>
                  <a:schemeClr val="tx1"/>
                </a:solidFill>
              </a:rPr>
              <a:t>Author Chat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716C5A61-681D-57D9-63D3-586D6B0DF2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12734" y="1"/>
            <a:ext cx="1283811" cy="120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306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characters on a yellow surface&#10;&#10;Description automatically generated">
            <a:extLst>
              <a:ext uri="{FF2B5EF4-FFF2-40B4-BE49-F238E27FC236}">
                <a16:creationId xmlns:a16="http://schemas.microsoft.com/office/drawing/2014/main" id="{566CE201-26D9-58F9-AD02-29BCA2547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49" y="73572"/>
            <a:ext cx="12290706" cy="6923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8747C0-AF2F-775C-3EEC-280B36183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u="sng" dirty="0"/>
              <a:t>Storybook Character Parade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9B126F2-FF2C-7504-46E1-A231A0CEBD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54224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Everyone loves a parade…..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37E9176-CDC1-1CED-E5DB-C922114298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49" y="1"/>
            <a:ext cx="1581756" cy="1064711"/>
          </a:xfrm>
          <a:prstGeom prst="rect">
            <a:avLst/>
          </a:prstGeom>
        </p:spPr>
      </p:pic>
      <p:pic>
        <p:nvPicPr>
          <p:cNvPr id="5" name="-5049299936363224798">
            <a:hlinkClick r:id="" action="ppaction://media"/>
            <a:extLst>
              <a:ext uri="{FF2B5EF4-FFF2-40B4-BE49-F238E27FC236}">
                <a16:creationId xmlns:a16="http://schemas.microsoft.com/office/drawing/2014/main" id="{D9F1E915-CAC0-4293-D98C-B020DB6586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36882" y="2319867"/>
            <a:ext cx="5360277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03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9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characters on a yellow surface&#10;&#10;Description automatically generated">
            <a:extLst>
              <a:ext uri="{FF2B5EF4-FFF2-40B4-BE49-F238E27FC236}">
                <a16:creationId xmlns:a16="http://schemas.microsoft.com/office/drawing/2014/main" id="{566CE201-26D9-58F9-AD02-29BCA2547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65" y="0"/>
            <a:ext cx="1217390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4B5578-AFC8-9DD4-DCDD-2F8561AB0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0108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Storybook Character Parade</a:t>
            </a:r>
          </a:p>
        </p:txBody>
      </p:sp>
      <p:pic>
        <p:nvPicPr>
          <p:cNvPr id="7" name="Content Placeholder 6" descr="A person wearing a mask and gloves&#10;&#10;Description automatically generated">
            <a:extLst>
              <a:ext uri="{FF2B5EF4-FFF2-40B4-BE49-F238E27FC236}">
                <a16:creationId xmlns:a16="http://schemas.microsoft.com/office/drawing/2014/main" id="{FBB4B54B-5500-741A-EA9E-7E8A482192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6749" y="1315233"/>
            <a:ext cx="2749060" cy="3384747"/>
          </a:xfrm>
          <a:ln w="76200">
            <a:solidFill>
              <a:schemeClr val="accent1"/>
            </a:solidFill>
          </a:ln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B4FE6B8-0B17-C9E4-9DBC-15D3209084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" y="-365125"/>
            <a:ext cx="977030" cy="1290181"/>
          </a:xfrm>
          <a:prstGeom prst="rect">
            <a:avLst/>
          </a:prstGeom>
        </p:spPr>
      </p:pic>
      <p:pic>
        <p:nvPicPr>
          <p:cNvPr id="9" name="Picture 8" descr="A person in a garment holding a book and a person in a cat garment&#10;&#10;Description automatically generated">
            <a:extLst>
              <a:ext uri="{FF2B5EF4-FFF2-40B4-BE49-F238E27FC236}">
                <a16:creationId xmlns:a16="http://schemas.microsoft.com/office/drawing/2014/main" id="{E31D8896-5438-D151-30F2-0D87A0C6F8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7952" y="1336107"/>
            <a:ext cx="3019345" cy="3384746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13" name="Picture 12" descr="Two women wearing fur coats holding books&#10;&#10;Description automatically generated">
            <a:extLst>
              <a:ext uri="{FF2B5EF4-FFF2-40B4-BE49-F238E27FC236}">
                <a16:creationId xmlns:a16="http://schemas.microsoft.com/office/drawing/2014/main" id="{965E0C7D-7FAF-E302-BFBD-4CFD34DEA5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2300" y="1336107"/>
            <a:ext cx="2921000" cy="3363874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8523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characters on a yellow surface&#10;&#10;Description automatically generated">
            <a:extLst>
              <a:ext uri="{FF2B5EF4-FFF2-40B4-BE49-F238E27FC236}">
                <a16:creationId xmlns:a16="http://schemas.microsoft.com/office/drawing/2014/main" id="{566CE201-26D9-58F9-AD02-29BCA2547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59" y="-114301"/>
            <a:ext cx="12173902" cy="7086601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F160E14F-E9E1-B5DA-9EA6-8CA584450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151" y="-14547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u="sng" dirty="0"/>
              <a:t>Puppet Show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DBEFCD5C-E46E-7FFD-39E6-607E33A6B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8506" y="1002227"/>
            <a:ext cx="9081654" cy="646331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The puppet show encourages children to listen, learn, and chant along.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548D7EF-E521-304F-949F-6F9F0BD01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21961" y="16194"/>
            <a:ext cx="1035789" cy="1002227"/>
          </a:xfrm>
          <a:prstGeom prst="rect">
            <a:avLst/>
          </a:prstGeom>
        </p:spPr>
      </p:pic>
      <p:pic>
        <p:nvPicPr>
          <p:cNvPr id="8" name="Picture 2" descr="A book cover of a child and child holding a flag&#10;&#10;Description automatically generated">
            <a:extLst>
              <a:ext uri="{FF2B5EF4-FFF2-40B4-BE49-F238E27FC236}">
                <a16:creationId xmlns:a16="http://schemas.microsoft.com/office/drawing/2014/main" id="{F0D99D1B-B5BD-B37A-AE0C-BB4ECF58F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891" y="1646784"/>
            <a:ext cx="3149675" cy="2648060"/>
          </a:xfrm>
          <a:prstGeom prst="rect">
            <a:avLst/>
          </a:prstGeom>
          <a:noFill/>
          <a:ln w="762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erson in a red shirt holding a doll&#10;&#10;Description automatically generated">
            <a:extLst>
              <a:ext uri="{FF2B5EF4-FFF2-40B4-BE49-F238E27FC236}">
                <a16:creationId xmlns:a16="http://schemas.microsoft.com/office/drawing/2014/main" id="{BD23C787-17DB-7EBC-942E-EBCD631D07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4797" y="1679730"/>
            <a:ext cx="2776594" cy="2648059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4" name="Picture 3" descr="A group of kids sitting on the floor in a room with a person in a clown garment&#10;&#10;Description automatically generated">
            <a:extLst>
              <a:ext uri="{FF2B5EF4-FFF2-40B4-BE49-F238E27FC236}">
                <a16:creationId xmlns:a16="http://schemas.microsoft.com/office/drawing/2014/main" id="{3EA9F6F5-FBAE-EE0F-3EEF-6B2076561B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861" y="1646783"/>
            <a:ext cx="2894905" cy="264806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99047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characters on a yellow surface&#10;&#10;Description automatically generated">
            <a:extLst>
              <a:ext uri="{FF2B5EF4-FFF2-40B4-BE49-F238E27FC236}">
                <a16:creationId xmlns:a16="http://schemas.microsoft.com/office/drawing/2014/main" id="{566CE201-26D9-58F9-AD02-29BCA2547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7390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1BCDCC-7522-F0D5-C26A-DB509B883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151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/>
              <a:t>Classroom Readers</a:t>
            </a:r>
          </a:p>
        </p:txBody>
      </p:sp>
      <p:pic>
        <p:nvPicPr>
          <p:cNvPr id="6" name="Content Placeholder 5" descr="A person holding a pizza&#10;&#10;Description automatically generated">
            <a:extLst>
              <a:ext uri="{FF2B5EF4-FFF2-40B4-BE49-F238E27FC236}">
                <a16:creationId xmlns:a16="http://schemas.microsoft.com/office/drawing/2014/main" id="{2A4F9D76-5E53-8BE4-3262-3D7B6D130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320122" y="1161382"/>
            <a:ext cx="3028403" cy="3579134"/>
          </a:xfrm>
          <a:ln w="76200">
            <a:solidFill>
              <a:schemeClr val="accent1"/>
            </a:solidFill>
          </a:ln>
        </p:spPr>
      </p:pic>
      <p:pic>
        <p:nvPicPr>
          <p:cNvPr id="8" name="Picture 7" descr="A group of children sitting on the floor in a classroom&#10;&#10;Description automatically generated">
            <a:extLst>
              <a:ext uri="{FF2B5EF4-FFF2-40B4-BE49-F238E27FC236}">
                <a16:creationId xmlns:a16="http://schemas.microsoft.com/office/drawing/2014/main" id="{9657CD86-B018-89F6-9A77-919E8E2E0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2829" y="1138728"/>
            <a:ext cx="2967618" cy="3601787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10" name="Picture 9" descr="A person holding a book&#10;&#10;Description automatically generated">
            <a:extLst>
              <a:ext uri="{FF2B5EF4-FFF2-40B4-BE49-F238E27FC236}">
                <a16:creationId xmlns:a16="http://schemas.microsoft.com/office/drawing/2014/main" id="{B9B7FA6B-34E8-518D-9D02-06EBA59EA4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217" y="1162697"/>
            <a:ext cx="3278694" cy="3634968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361EE9E-05FC-9E9F-ACE8-050248864D7E}"/>
              </a:ext>
            </a:extLst>
          </p:cNvPr>
          <p:cNvSpPr txBox="1"/>
          <p:nvPr/>
        </p:nvSpPr>
        <p:spPr>
          <a:xfrm>
            <a:off x="-2715491" y="101692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734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characters on a yellow surface&#10;&#10;Description automatically generated">
            <a:extLst>
              <a:ext uri="{FF2B5EF4-FFF2-40B4-BE49-F238E27FC236}">
                <a16:creationId xmlns:a16="http://schemas.microsoft.com/office/drawing/2014/main" id="{566CE201-26D9-58F9-AD02-29BCA2547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5125"/>
            <a:ext cx="1217390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280C0A-FC9C-1544-52A0-2EF090123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151" y="-29765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/>
              <a:t>Library Reading Buddies</a:t>
            </a:r>
          </a:p>
        </p:txBody>
      </p:sp>
      <p:pic>
        <p:nvPicPr>
          <p:cNvPr id="8" name="Picture 7" descr="A group of children at a table with books&#10;&#10;Description automatically generated">
            <a:extLst>
              <a:ext uri="{FF2B5EF4-FFF2-40B4-BE49-F238E27FC236}">
                <a16:creationId xmlns:a16="http://schemas.microsoft.com/office/drawing/2014/main" id="{8DB5B2EA-230F-36BC-99F8-5F84BA6CD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705" y="1247041"/>
            <a:ext cx="3035688" cy="3046074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10" name="Picture 9" descr="A group of people sitting at tables reading books&#10;&#10;Description automatically generated">
            <a:extLst>
              <a:ext uri="{FF2B5EF4-FFF2-40B4-BE49-F238E27FC236}">
                <a16:creationId xmlns:a16="http://schemas.microsoft.com/office/drawing/2014/main" id="{DA99FFFD-ED0F-DEEC-39A5-49BA4C2BF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6223" y="1192784"/>
            <a:ext cx="2784836" cy="3099777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336A3235-1707-5C5E-93BE-FA9A59B18F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1908" y="0"/>
            <a:ext cx="1428690" cy="881916"/>
          </a:xfrm>
          <a:prstGeom prst="rect">
            <a:avLst/>
          </a:prstGeom>
        </p:spPr>
      </p:pic>
      <p:pic>
        <p:nvPicPr>
          <p:cNvPr id="6" name="Content Placeholder 5" descr="A group of women in clothing standing next to a table with books&#10;&#10;Description automatically generated">
            <a:extLst>
              <a:ext uri="{FF2B5EF4-FFF2-40B4-BE49-F238E27FC236}">
                <a16:creationId xmlns:a16="http://schemas.microsoft.com/office/drawing/2014/main" id="{94BB7DC3-5A2E-34FA-9625-A194A520F1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4637388" y="1192784"/>
            <a:ext cx="3168076" cy="3099776"/>
          </a:xfrm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77448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characters on a yellow surface&#10;&#10;Description automatically generated">
            <a:extLst>
              <a:ext uri="{FF2B5EF4-FFF2-40B4-BE49-F238E27FC236}">
                <a16:creationId xmlns:a16="http://schemas.microsoft.com/office/drawing/2014/main" id="{566CE201-26D9-58F9-AD02-29BCA2547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5125"/>
            <a:ext cx="12173902" cy="6858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B0387E-DDC8-96E5-DB4E-4CEB245F2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53035"/>
            <a:ext cx="10515600" cy="54239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>
                <a:latin typeface="Arial Rounded MT Bold" panose="020F0704030504030204" pitchFamily="34" charset="77"/>
                <a:ea typeface="Bodoni Ornaments" pitchFamily="2" charset="0"/>
              </a:rPr>
              <a:t>At the end of the day, every child goes home with two new books.   Some of these children have never had a new book of their very own to write their name in, and to keep for their own personal home library.</a:t>
            </a:r>
          </a:p>
          <a:p>
            <a:pPr marL="0" indent="0">
              <a:buNone/>
            </a:pPr>
            <a:endParaRPr lang="en-US" sz="3600" dirty="0">
              <a:latin typeface="Arial Rounded MT Bold" panose="020F0704030504030204" pitchFamily="34" charset="77"/>
              <a:ea typeface="Bodoni Ornaments" pitchFamily="2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B4FE6B8-0B17-C9E4-9DBC-15D3209084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-365125"/>
            <a:ext cx="977030" cy="129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885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artoon characters on a yellow surface&#10;&#10;Description automatically generated">
            <a:extLst>
              <a:ext uri="{FF2B5EF4-FFF2-40B4-BE49-F238E27FC236}">
                <a16:creationId xmlns:a16="http://schemas.microsoft.com/office/drawing/2014/main" id="{566CE201-26D9-58F9-AD02-29BCA2547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65125"/>
            <a:ext cx="1217390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280C0A-FC9C-1544-52A0-2EF090123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9151" y="-320675"/>
            <a:ext cx="10515600" cy="137160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/>
              <a:t>Author Chat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DB0387E-DDC8-96E5-DB4E-4CEB245F2C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9151" y="786290"/>
            <a:ext cx="10515600" cy="495083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Children have the opportunity to listen and learn from an awarding winning, local author </a:t>
            </a:r>
            <a:r>
              <a:rPr lang="en-US" dirty="0" err="1"/>
              <a:t>Micheal</a:t>
            </a:r>
            <a:r>
              <a:rPr lang="en-US" dirty="0"/>
              <a:t> Anderson.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 descr="A person standing in front of a large screen&#10;&#10;Description automatically generated">
            <a:extLst>
              <a:ext uri="{FF2B5EF4-FFF2-40B4-BE49-F238E27FC236}">
                <a16:creationId xmlns:a16="http://schemas.microsoft.com/office/drawing/2014/main" id="{C500D873-27A3-30C2-607B-395186BC5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566" y="1712660"/>
            <a:ext cx="3505284" cy="270243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12" name="Picture 11" descr="A sign with a person's face&#10;&#10;Description automatically generated">
            <a:extLst>
              <a:ext uri="{FF2B5EF4-FFF2-40B4-BE49-F238E27FC236}">
                <a16:creationId xmlns:a16="http://schemas.microsoft.com/office/drawing/2014/main" id="{60468CB0-3BF5-D275-EA67-88C7CD7CC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741726"/>
            <a:ext cx="3693459" cy="270243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391DAFB7-CE1A-52E3-9C7F-3E7BDF835B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87682" y="-320675"/>
            <a:ext cx="1528175" cy="110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1570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ook Festival PPT" id="{602466FD-EBCE-BE41-880F-C2AFB2D8CB61}" vid="{932643A9-46CB-5A43-B29A-020823EDC71C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1202</TotalTime>
  <Words>187</Words>
  <Application>Microsoft Office PowerPoint</Application>
  <PresentationFormat>Widescreen</PresentationFormat>
  <Paragraphs>25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Interactive Book Festival – 5 Components</vt:lpstr>
      <vt:lpstr>Storybook Character Parade</vt:lpstr>
      <vt:lpstr>Storybook Character Parade</vt:lpstr>
      <vt:lpstr>Puppet Show</vt:lpstr>
      <vt:lpstr>Classroom Readers</vt:lpstr>
      <vt:lpstr>Library Reading Buddies</vt:lpstr>
      <vt:lpstr>PowerPoint Presentation</vt:lpstr>
      <vt:lpstr>Author Chat</vt:lpstr>
      <vt:lpstr>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URBAN LEAGUE COLLABORATION</vt:lpstr>
      <vt:lpstr>PowerPoint Presentation</vt:lpstr>
      <vt:lpstr> We would love to answer any questions you may have at this time.   Feel free to contact us with any questions in the future.  Our email address is:  booksfromfriends@stlouisassistanceleague.org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ST. LOUIS BOOKS FROM FRIENDS LITERACY PROGRAM</dc:title>
  <dc:creator>Mindy Hellmich</dc:creator>
  <cp:lastModifiedBy>Mindy Hellmich</cp:lastModifiedBy>
  <cp:revision>44</cp:revision>
  <dcterms:created xsi:type="dcterms:W3CDTF">2024-07-08T20:41:45Z</dcterms:created>
  <dcterms:modified xsi:type="dcterms:W3CDTF">2024-08-11T18:41:02Z</dcterms:modified>
</cp:coreProperties>
</file>